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firstSlideNum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Garamond"/>
      <p:regular r:id="rId37"/>
      <p:bold r:id="rId38"/>
      <p:italic r:id="rId39"/>
      <p:boldItalic r:id="rId40"/>
    </p:embeddedFont>
    <p:embeddedFont>
      <p:font typeface="Alegreya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2959BFA-322E-463C-9619-CD4B73B8EAF8}">
  <a:tblStyle styleId="{B2959BFA-322E-463C-9619-CD4B73B8EA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aramond-boldItalic.fntdata"/><Relationship Id="rId20" Type="http://schemas.openxmlformats.org/officeDocument/2006/relationships/slide" Target="slides/slide15.xml"/><Relationship Id="rId42" Type="http://schemas.openxmlformats.org/officeDocument/2006/relationships/font" Target="fonts/Alegreya-bold.fntdata"/><Relationship Id="rId41" Type="http://schemas.openxmlformats.org/officeDocument/2006/relationships/font" Target="fonts/Alegreya-regular.fntdata"/><Relationship Id="rId22" Type="http://schemas.openxmlformats.org/officeDocument/2006/relationships/slide" Target="slides/slide17.xml"/><Relationship Id="rId44" Type="http://schemas.openxmlformats.org/officeDocument/2006/relationships/font" Target="fonts/Alegreya-boldItalic.fntdata"/><Relationship Id="rId21" Type="http://schemas.openxmlformats.org/officeDocument/2006/relationships/slide" Target="slides/slide16.xml"/><Relationship Id="rId43" Type="http://schemas.openxmlformats.org/officeDocument/2006/relationships/font" Target="fonts/Alegreya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Garamond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Garamond-italic.fntdata"/><Relationship Id="rId16" Type="http://schemas.openxmlformats.org/officeDocument/2006/relationships/slide" Target="slides/slide11.xml"/><Relationship Id="rId38" Type="http://schemas.openxmlformats.org/officeDocument/2006/relationships/font" Target="fonts/Garamond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" name="Shape 4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" name="Shape 30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Slide_B">
    <p:bg>
      <p:bgPr>
        <a:solidFill>
          <a:schemeClr val="lt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-0192_MG_1898-Edit.jpg" id="14" name="Shape 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2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ogo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rdmark2 white.png" id="17" name="Shape 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1612" y="171924"/>
            <a:ext cx="1484541" cy="18809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rdmark2 white.png" id="23" name="Shape 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1612" y="171924"/>
            <a:ext cx="1484541" cy="18809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>
            <p:ph type="title"/>
          </p:nvPr>
        </p:nvSpPr>
        <p:spPr>
          <a:xfrm>
            <a:off x="443319" y="327040"/>
            <a:ext cx="7311309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861119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25" name="Shape 25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ulle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443320" y="327040"/>
            <a:ext cx="731692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861119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30" name="Shape 30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rdmark2 white.png" id="31" name="Shape 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1612" y="171924"/>
            <a:ext cx="1484541" cy="18809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86720" y="1303788"/>
            <a:ext cx="7986032" cy="32882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01600" lvl="0" marL="228600" marR="0" rtl="0" algn="l">
              <a:spcBef>
                <a:spcPts val="900"/>
              </a:spcBef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2087" lvl="1" marL="573088" marR="0" rtl="0" algn="l">
              <a:spcBef>
                <a:spcPts val="320"/>
              </a:spcBef>
              <a:buClr>
                <a:schemeClr val="accent5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38112" lvl="2" marL="862013" marR="0" rtl="0" algn="l">
              <a:spcBef>
                <a:spcPts val="320"/>
              </a:spcBef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36525" lvl="3" marL="1139825" marR="0" rtl="0" algn="l">
              <a:spcBef>
                <a:spcPts val="320"/>
              </a:spcBef>
              <a:buClr>
                <a:schemeClr val="accent5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44462" lvl="4" marL="1427163" marR="0" rtl="0" algn="l">
              <a:spcBef>
                <a:spcPts val="280"/>
              </a:spcBef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Slide_A"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-0192_MG_1945.jpg" id="39" name="Shape 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29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43319" y="327040"/>
            <a:ext cx="7794569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861119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/>
        </p:nvSpPr>
        <p:spPr>
          <a:xfrm>
            <a:off x="76337" y="150935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lang="en-US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ransition spd="med"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5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3660559" y="0"/>
            <a:ext cx="5483441" cy="3556496"/>
          </a:xfrm>
          <a:prstGeom prst="rect">
            <a:avLst/>
          </a:prstGeom>
          <a:solidFill>
            <a:srgbClr val="5C0D1C">
              <a:alpha val="84705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wordmark_wtag_white.png" id="45" name="Shape 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5300" y="205020"/>
            <a:ext cx="2111914" cy="42211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/>
        </p:nvSpPr>
        <p:spPr>
          <a:xfrm>
            <a:off x="3981787" y="2163915"/>
            <a:ext cx="4199568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rIns="91425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2000">
                <a:solidFill>
                  <a:schemeClr val="lt1"/>
                </a:solidFill>
              </a:rPr>
              <a:t>Midway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Design Review </a:t>
            </a:r>
          </a:p>
        </p:txBody>
      </p:sp>
      <p:sp>
        <p:nvSpPr>
          <p:cNvPr id="47" name="Shape 47"/>
          <p:cNvSpPr txBox="1"/>
          <p:nvPr/>
        </p:nvSpPr>
        <p:spPr>
          <a:xfrm>
            <a:off x="3981788" y="1107397"/>
            <a:ext cx="491467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PerFectIT</a:t>
            </a:r>
          </a:p>
        </p:txBody>
      </p:sp>
      <p:sp>
        <p:nvSpPr>
          <p:cNvPr id="48" name="Shape 48"/>
          <p:cNvSpPr txBox="1"/>
          <p:nvPr/>
        </p:nvSpPr>
        <p:spPr>
          <a:xfrm>
            <a:off x="4971058" y="3037656"/>
            <a:ext cx="3925406" cy="345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/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 20th, 201</a:t>
            </a:r>
            <a:r>
              <a:rPr lang="en-US" sz="1200">
                <a:solidFill>
                  <a:schemeClr val="lt1"/>
                </a:solidFill>
              </a:rPr>
              <a:t>7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443320" y="12807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Our Solution: PerFectIT</a:t>
            </a: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443325" y="1057225"/>
            <a:ext cx="7986000" cy="3807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latin typeface="Garamond"/>
                <a:ea typeface="Garamond"/>
                <a:cs typeface="Garamond"/>
                <a:sym typeface="Garamond"/>
              </a:rPr>
              <a:t>A wearable monitoring system integrated with:</a:t>
            </a:r>
          </a:p>
          <a:p>
            <a:pPr indent="-2286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Pressure mapping insoles</a:t>
            </a:r>
          </a:p>
          <a:p>
            <a:pPr indent="-293687" lvl="1" marL="103028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Utilize pressure sensors to monitor a user’s balance during resistance exercise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685800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EMG measuring knee braces</a:t>
            </a:r>
          </a:p>
          <a:p>
            <a:pPr indent="-293687" lvl="1" marL="103028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EMG sensors measure muscle strain at the quadriceps to ensure the user id driving through exercise with uniform force</a:t>
            </a: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685800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Inertial Measuring Unit (IMU)</a:t>
            </a:r>
          </a:p>
          <a:p>
            <a:pPr indent="-293687" lvl="1" marL="1030287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3-axis gyrometer and accelerometer measure imbalances in your center of gravity through your hips</a:t>
            </a:r>
          </a:p>
          <a:p>
            <a:pPr indent="-293687" lvl="1" marL="1030287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Integrated into clip-on device (clip to weight-lifting belt or shorts)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913" y="618000"/>
            <a:ext cx="6932175" cy="43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Instrumentation Amplifiers</a:t>
            </a:r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443320" y="1335367"/>
            <a:ext cx="7986000" cy="3254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EMG Signals are very small (5-200uV)</a:t>
            </a:r>
          </a:p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aramond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Skin has high impedance</a:t>
            </a:r>
          </a:p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aramond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Needs to be single supply</a:t>
            </a:r>
          </a:p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aramond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Analog Devices AD623</a:t>
            </a:r>
          </a:p>
          <a:p>
            <a:pPr indent="-293688" lvl="1" marL="5730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Single supply</a:t>
            </a:r>
          </a:p>
          <a:p>
            <a:pPr indent="-293688" lvl="1" marL="5730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High input impedance (2Gohm)</a:t>
            </a:r>
          </a:p>
          <a:p>
            <a:pPr indent="-293688" lvl="1" marL="5730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High gain (1-1000)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Used in low power medical instrumentation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025" y="1586600"/>
            <a:ext cx="3447051" cy="21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Microcontroller / ADC</a:t>
            </a:r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443320" y="1335367"/>
            <a:ext cx="7986000" cy="3254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Atmega8 microcontroller (low power, small size)</a:t>
            </a:r>
          </a:p>
          <a:p>
            <a:pPr indent="-293688" lvl="1" marL="5730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8-channel Analog Multiplexer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Up to 15 kSPS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228600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Arduino Adafruit Bluefruit LE Micro </a:t>
            </a:r>
          </a:p>
          <a:p>
            <a:pPr indent="-293688" lvl="1" marL="5730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Atmega 32u4 (12-channel Analog Multiplexer)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Up to 15 kSPS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nRF51822 Bluetooth low energy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125" y="2184975"/>
            <a:ext cx="2744076" cy="22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Bluetooth Module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443320" y="1335367"/>
            <a:ext cx="7986000" cy="3254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Bluetooth Piconet</a:t>
            </a:r>
          </a:p>
          <a:p>
            <a:pPr indent="-293688" lvl="1" marL="5730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Establish a Bluetooth piconet in Android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Up to 7 slaves (we have 5)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228600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Bluetooth 4.0 vs 3.0</a:t>
            </a:r>
          </a:p>
          <a:p>
            <a:pPr indent="-293688" lvl="1" marL="5730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Up to 300 feet in range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4.0 is used in wearables like Fitbit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4.0 has a very low power consumption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Which one operates more efficiently in the piconet? (TBD)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252" y="1520400"/>
            <a:ext cx="2286325" cy="195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Sensor Objectives</a:t>
            </a: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443320" y="1335367"/>
            <a:ext cx="7986000" cy="325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075" y="2166175"/>
            <a:ext cx="3416376" cy="18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475" y="2166175"/>
            <a:ext cx="2425850" cy="18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Sensors</a:t>
            </a: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443320" y="1335367"/>
            <a:ext cx="7986000" cy="325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Force Sensing Resistors (FSR)</a:t>
            </a:r>
          </a:p>
          <a:p>
            <a:pPr indent="-303213" lvl="1" marL="573088" marR="0" rtl="0" algn="l"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Detect pressure, squeezing, and weight</a:t>
            </a:r>
          </a:p>
          <a:p>
            <a:pPr indent="-303213" lvl="1" marL="573088" marR="0" rtl="0" algn="l"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Changes resistive value depending on pressure</a:t>
            </a:r>
          </a:p>
          <a:p>
            <a:pPr indent="-303213" lvl="1" marL="573088" marR="0" rtl="0" algn="l"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More expensive than piezo sensors, but more reliable</a:t>
            </a:r>
          </a:p>
          <a:p>
            <a:pPr indent="-252412" lvl="2" marL="862013" marR="0" rtl="0" algn="l">
              <a:spcBef>
                <a:spcPts val="90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Still low cost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1900" y="1619900"/>
            <a:ext cx="2091300" cy="140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400" y="3159325"/>
            <a:ext cx="1505425" cy="11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851" y="3272949"/>
            <a:ext cx="1773350" cy="9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Sensors</a:t>
            </a: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443320" y="1335367"/>
            <a:ext cx="7986000" cy="325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Wearable Knee EMG Sensors</a:t>
            </a:r>
          </a:p>
          <a:p>
            <a:pPr indent="-303213" lvl="1" marL="573088" marR="0" rtl="0" algn="l"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Silver Chloride Electrode</a:t>
            </a:r>
          </a:p>
          <a:p>
            <a:pPr indent="-252412" lvl="2" marL="862013" marR="0" rtl="0" algn="l">
              <a:spcBef>
                <a:spcPts val="90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Standard for measuring biosignal from skin</a:t>
            </a:r>
          </a:p>
          <a:p>
            <a:pPr indent="-252412" lvl="2" marL="862013" marR="0" rtl="0" algn="l">
              <a:spcBef>
                <a:spcPts val="90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Not very wearable</a:t>
            </a:r>
          </a:p>
          <a:p>
            <a:pPr indent="-303213" lvl="1" marL="573088" marR="0" rtl="0" algn="l"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Try to use high conductive rubber pad / conductive textile</a:t>
            </a:r>
          </a:p>
          <a:p>
            <a:pPr indent="-252412" lvl="2" marL="862013" marR="0" rtl="0" algn="l">
              <a:spcBef>
                <a:spcPts val="90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Very wearable</a:t>
            </a:r>
          </a:p>
          <a:p>
            <a:pPr indent="-252412" lvl="2" marL="862013" marR="0" rtl="0" algn="l">
              <a:spcBef>
                <a:spcPts val="90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May be hard to implement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aramond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Will have to test each mechanism against each other (ideally textile)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9775" y="1468399"/>
            <a:ext cx="1695900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300" y="2996495"/>
            <a:ext cx="1738375" cy="1181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Filter Design</a:t>
            </a: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443320" y="1335367"/>
            <a:ext cx="7986000" cy="325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High Pass Filter</a:t>
            </a:r>
          </a:p>
          <a:p>
            <a:pPr indent="-303213" lvl="1" marL="573088" marR="0" rtl="0" algn="l"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Due to high gain, the signal will have high levels of noise at high energy levels</a:t>
            </a:r>
          </a:p>
          <a:p>
            <a:pPr indent="-303213" lvl="1" marL="573088" marR="0" rtl="0" algn="l"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After the signal is amplified, the resulting amplified signal will ensure that low frequency noise will be filtered out</a:t>
            </a: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b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  <a:p>
            <a:pPr indent="-1587" lvl="0" marL="1587" marR="0" rtl="0" algn="l">
              <a:spcBef>
                <a:spcPts val="900"/>
              </a:spcBef>
              <a:buClr>
                <a:schemeClr val="accent1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850" y="2940275"/>
            <a:ext cx="54483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7675" y="3717825"/>
            <a:ext cx="1477300" cy="80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Filter Design</a:t>
            </a: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443320" y="1335367"/>
            <a:ext cx="7986000" cy="325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Low Pass Filter</a:t>
            </a:r>
          </a:p>
          <a:p>
            <a:pPr indent="-303213" lvl="1" marL="573088" marR="0" rtl="0" algn="l"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9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After the signal has run through the HPF, the low pass filter will smooth out excessive noise</a:t>
            </a:r>
          </a:p>
          <a:p>
            <a:pPr indent="-309563" lvl="1" marL="573088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Garamond"/>
              <a:buChar char="–"/>
            </a:pPr>
            <a:r>
              <a:rPr lang="en-US" sz="19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Used to smooth out noise from the resulting signal</a:t>
            </a:r>
          </a:p>
          <a:p>
            <a:pPr indent="-309563" lvl="1" marL="573088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Garamond"/>
              <a:buChar char="–"/>
            </a:pPr>
            <a:r>
              <a:rPr lang="en-US" sz="19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Will be needed between any amplification component</a:t>
            </a: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b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  <a:p>
            <a:pPr indent="-1587" lvl="0" marL="1587" marR="0" rtl="0" algn="l">
              <a:spcBef>
                <a:spcPts val="900"/>
              </a:spcBef>
              <a:buClr>
                <a:schemeClr val="accent1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463" y="3112200"/>
            <a:ext cx="5425725" cy="7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3350" y="3902375"/>
            <a:ext cx="1265950" cy="6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4294967295" type="title"/>
          </p:nvPr>
        </p:nvSpPr>
        <p:spPr>
          <a:xfrm>
            <a:off x="111319" y="112667"/>
            <a:ext cx="731678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Introducing team members</a:t>
            </a:r>
          </a:p>
        </p:txBody>
      </p:sp>
      <p:pic>
        <p:nvPicPr>
          <p:cNvPr descr="https://lh6.googleusercontent.com/OKmnoZkUSx_7NGwU8-3lqMjGVqCqgJh0MCcWGUQXm2Ub6kXHR9G1QNBOb_X9xVhFPpux24Bn13QJCFMXkZmYIBQlciyCcQchftYAKwWAhB3enoYdeViDC-tDrTzkZY1pyKp3tdqREaI" id="55" name="Shape 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628" y="1765200"/>
            <a:ext cx="2135774" cy="236183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571830" y="1197123"/>
            <a:ext cx="18685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Sai Yarram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2629232" y="1197123"/>
            <a:ext cx="18685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Nick Raymond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4770098" y="1168662"/>
            <a:ext cx="18685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Andrew Sjogren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6744036" y="1173090"/>
            <a:ext cx="23125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Maxwell Gerhardson</a:t>
            </a:r>
          </a:p>
        </p:txBody>
      </p:sp>
      <p:pic>
        <p:nvPicPr>
          <p:cNvPr descr="nich ray.PNG" id="60" name="Shape 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9232" y="1758030"/>
            <a:ext cx="1749052" cy="2412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SRKSxW9j5LZxlngc-cpccmG-l6sRiElN-vKWlPzkIF0K0lzZVCViQdRTEEJeXldKjVgvZJk-J-Whz3eJyIhcLvkGTiA83eg4UMkH31m2u-OWzqPVZtzoi9DI65syEP77FY57TWVoEfc" id="61" name="Shape 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1612" y="1796720"/>
            <a:ext cx="1916561" cy="236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0983" y="1796724"/>
            <a:ext cx="2230418" cy="23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Filter Design</a:t>
            </a: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443320" y="1335367"/>
            <a:ext cx="7986000" cy="325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First or Second Order Filters?</a:t>
            </a:r>
          </a:p>
          <a:p>
            <a:pPr indent="-303213" lvl="1" marL="573088" marR="0" rtl="0" algn="l"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First Order Filters:</a:t>
            </a:r>
          </a:p>
          <a:p>
            <a:pPr indent="-252412" lvl="2" marL="862013" marR="0" rtl="0" algn="l">
              <a:spcBef>
                <a:spcPts val="90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Less circuit components </a:t>
            </a:r>
          </a:p>
          <a:p>
            <a:pPr indent="-252412" lvl="2" marL="862013" marR="0" rtl="0" algn="l">
              <a:spcBef>
                <a:spcPts val="90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Easier to implement / less costly</a:t>
            </a:r>
          </a:p>
          <a:p>
            <a:pPr indent="-303213" lvl="1" marL="573088" rtl="0">
              <a:spcBef>
                <a:spcPts val="900"/>
              </a:spcBef>
              <a:buClr>
                <a:schemeClr val="accent5"/>
              </a:buClr>
              <a:buSzPts val="1800"/>
              <a:buFont typeface="Garamond"/>
              <a:buChar char="–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Second Order Filters:</a:t>
            </a:r>
          </a:p>
          <a:p>
            <a:pPr indent="-252412" lvl="2" marL="862013" rtl="0">
              <a:spcBef>
                <a:spcPts val="900"/>
              </a:spcBef>
              <a:buClr>
                <a:schemeClr val="dk1"/>
              </a:buClr>
              <a:buSzPts val="1800"/>
              <a:buFont typeface="Garamond"/>
              <a:buChar char="•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Filters better than first order filters</a:t>
            </a:r>
          </a:p>
          <a:p>
            <a:pPr indent="-252412" lvl="2" marL="862013" rtl="0">
              <a:spcBef>
                <a:spcPts val="900"/>
              </a:spcBef>
              <a:buClr>
                <a:schemeClr val="dk1"/>
              </a:buClr>
              <a:buSzPts val="1800"/>
              <a:buFont typeface="Garamond"/>
              <a:buChar char="•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More circuit components, but may be necessary</a:t>
            </a: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b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  <a:p>
            <a:pPr indent="-1587" lvl="0" marL="1587" marR="0" rtl="0" algn="l">
              <a:spcBef>
                <a:spcPts val="900"/>
              </a:spcBef>
              <a:buClr>
                <a:schemeClr val="accent1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Software Design </a:t>
            </a:r>
          </a:p>
        </p:txBody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443320" y="1335367"/>
            <a:ext cx="7986000" cy="325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Mobile Platform</a:t>
            </a:r>
          </a:p>
          <a:p>
            <a:pPr indent="-293687" lvl="1" marL="573087" marR="0" rtl="0" algn="l">
              <a:spcBef>
                <a:spcPts val="330"/>
              </a:spcBef>
              <a:spcAft>
                <a:spcPts val="0"/>
              </a:spcAft>
              <a:buClr>
                <a:schemeClr val="accent5"/>
              </a:buClr>
              <a:buSzPts val="1650"/>
              <a:buFont typeface="Arial"/>
              <a:buChar char="–"/>
            </a:pPr>
            <a:r>
              <a:rPr b="1" i="0" lang="en-US" sz="165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Essential that the users have real time feedback analysis</a:t>
            </a:r>
          </a:p>
          <a:p>
            <a:pPr indent="-293687" lvl="1" marL="573087" marR="0" rtl="0" algn="l">
              <a:spcBef>
                <a:spcPts val="330"/>
              </a:spcBef>
              <a:spcAft>
                <a:spcPts val="0"/>
              </a:spcAft>
              <a:buClr>
                <a:schemeClr val="accent5"/>
              </a:buClr>
              <a:buSzPts val="1650"/>
              <a:buFont typeface="Arial"/>
              <a:buChar char="–"/>
            </a:pPr>
            <a:r>
              <a:rPr b="1" i="0" lang="en-US" sz="165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Android or IOS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Data Transmission Protocol</a:t>
            </a:r>
          </a:p>
          <a:p>
            <a:pPr indent="-293687" lvl="1" marL="573087" marR="0" rtl="0" algn="l">
              <a:spcBef>
                <a:spcPts val="330"/>
              </a:spcBef>
              <a:spcAft>
                <a:spcPts val="0"/>
              </a:spcAft>
              <a:buClr>
                <a:schemeClr val="accent5"/>
              </a:buClr>
              <a:buSzPts val="1650"/>
              <a:buFont typeface="Arial"/>
              <a:buChar char="–"/>
            </a:pPr>
            <a:r>
              <a:rPr b="1" i="0" lang="en-US" sz="165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TCP/UDP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Database Storage</a:t>
            </a: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b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  <a:p>
            <a:pPr indent="-1587" lvl="0" marL="1587" marR="0" rtl="0" algn="l">
              <a:spcBef>
                <a:spcPts val="900"/>
              </a:spcBef>
              <a:buClr>
                <a:schemeClr val="accent1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Image result for android vs ios" id="211" name="Shape 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3616" y="1956021"/>
            <a:ext cx="3513401" cy="141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443320" y="199820"/>
            <a:ext cx="731692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Software Design Specifications </a:t>
            </a:r>
          </a:p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443320" y="1080927"/>
            <a:ext cx="7986032" cy="358867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93688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</a:pPr>
            <a:r>
              <a:rPr b="1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Software Model Approach</a:t>
            </a:r>
          </a:p>
          <a:p>
            <a:pPr indent="-239712" lvl="2" marL="862013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Iterative Approach</a:t>
            </a:r>
          </a:p>
          <a:p>
            <a:pPr indent="-293688" lvl="1" marL="573088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</a:pPr>
            <a:r>
              <a:rPr b="1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Requirements</a:t>
            </a:r>
          </a:p>
          <a:p>
            <a:pPr indent="-239712" lvl="2" marL="862013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Flexible User Interface</a:t>
            </a:r>
          </a:p>
          <a:p>
            <a:pPr indent="-238125" lvl="3" marL="1139825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Login/Password</a:t>
            </a:r>
          </a:p>
          <a:p>
            <a:pPr indent="-239712" lvl="2" marL="862013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1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PerFectIT</a:t>
            </a: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Algorithm </a:t>
            </a:r>
          </a:p>
          <a:p>
            <a:pPr indent="-238125" lvl="3" marL="1139825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Analysis of User Input </a:t>
            </a:r>
          </a:p>
          <a:p>
            <a:pPr indent="-239712" lvl="2" marL="862013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Important Metrics</a:t>
            </a:r>
          </a:p>
          <a:p>
            <a:pPr indent="-238125" lvl="3" marL="1139825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Power, Reps, Acceleration, Weight Distribution</a:t>
            </a:r>
          </a:p>
          <a:p>
            <a:pPr indent="-239712" lvl="2" marL="862013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User Progress Tracking</a:t>
            </a:r>
          </a:p>
          <a:p>
            <a:pPr indent="-238125" lvl="3" marL="1139825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Appealing visuals to show progress over time</a:t>
            </a:r>
          </a:p>
          <a:p>
            <a:pPr indent="-239712" lvl="2" marL="862013" marR="0" rtl="0" algn="l">
              <a:spcBef>
                <a:spcPts val="320"/>
              </a:spcBef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Database Connection</a:t>
            </a:r>
          </a:p>
        </p:txBody>
      </p:sp>
      <p:pic>
        <p:nvPicPr>
          <p:cNvPr descr="https://lh4.googleusercontent.com/11gFWFRNkdQ-pqWd4I0eD0I9fpmYMuoni0vIcK7iIvHsjmWUaYGZwB1A21pwAJcLoDIWZn_HTZ1Chg1zBTdfzvDdGOQDfY0e1imPSYf4O9_wjwg7_6FYYWFtgBmaxzPdzgUyG0aNbn8" id="219" name="Shape 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1779" y="1120682"/>
            <a:ext cx="4383235" cy="2307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443320" y="199820"/>
            <a:ext cx="731692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Low Level Design </a:t>
            </a: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425" y="1057087"/>
            <a:ext cx="7875151" cy="3588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345247" y="1912075"/>
            <a:ext cx="34467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-US" sz="3600"/>
              <a:t>Main Page</a:t>
            </a:r>
          </a:p>
        </p:txBody>
      </p:sp>
      <p:sp>
        <p:nvSpPr>
          <p:cNvPr id="233" name="Shape 233"/>
          <p:cNvSpPr txBox="1"/>
          <p:nvPr>
            <p:ph idx="12" type="sldNum"/>
          </p:nvPr>
        </p:nvSpPr>
        <p:spPr>
          <a:xfrm>
            <a:off x="5817711" y="4602600"/>
            <a:ext cx="2133600" cy="2745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34" name="Shape 234"/>
          <p:cNvSpPr/>
          <p:nvPr/>
        </p:nvSpPr>
        <p:spPr>
          <a:xfrm>
            <a:off x="4157075" y="665400"/>
            <a:ext cx="3259500" cy="42117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4296100" y="1498000"/>
            <a:ext cx="1504800" cy="5598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Connect to Device</a:t>
            </a:r>
          </a:p>
        </p:txBody>
      </p:sp>
      <p:sp>
        <p:nvSpPr>
          <p:cNvPr id="236" name="Shape 236"/>
          <p:cNvSpPr/>
          <p:nvPr/>
        </p:nvSpPr>
        <p:spPr>
          <a:xfrm>
            <a:off x="4296100" y="2202324"/>
            <a:ext cx="1504800" cy="5598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Review Performance</a:t>
            </a:r>
          </a:p>
        </p:txBody>
      </p:sp>
      <p:sp>
        <p:nvSpPr>
          <p:cNvPr id="237" name="Shape 237"/>
          <p:cNvSpPr/>
          <p:nvPr/>
        </p:nvSpPr>
        <p:spPr>
          <a:xfrm>
            <a:off x="4312900" y="3610575"/>
            <a:ext cx="1471500" cy="559800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Begin Workout</a:t>
            </a:r>
          </a:p>
        </p:txBody>
      </p:sp>
      <p:sp>
        <p:nvSpPr>
          <p:cNvPr id="238" name="Shape 238"/>
          <p:cNvSpPr/>
          <p:nvPr/>
        </p:nvSpPr>
        <p:spPr>
          <a:xfrm>
            <a:off x="4312750" y="4268250"/>
            <a:ext cx="1471500" cy="559800"/>
          </a:xfrm>
          <a:prstGeom prst="rect">
            <a:avLst/>
          </a:prstGeom>
          <a:solidFill>
            <a:srgbClr val="741B47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Settings</a:t>
            </a:r>
          </a:p>
        </p:txBody>
      </p:sp>
      <p:sp>
        <p:nvSpPr>
          <p:cNvPr id="239" name="Shape 239"/>
          <p:cNvSpPr/>
          <p:nvPr/>
        </p:nvSpPr>
        <p:spPr>
          <a:xfrm>
            <a:off x="4312750" y="2906650"/>
            <a:ext cx="1471500" cy="559800"/>
          </a:xfrm>
          <a:prstGeom prst="rect">
            <a:avLst/>
          </a:prstGeom>
          <a:solidFill>
            <a:srgbClr val="674EA7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Edit Account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751725" y="612175"/>
            <a:ext cx="23031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-US" sz="3600">
                <a:latin typeface="Alegreya"/>
                <a:ea typeface="Alegreya"/>
                <a:cs typeface="Alegreya"/>
                <a:sym typeface="Alegreya"/>
              </a:rPr>
              <a:t>PerFectIT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idx="12" type="sldNum"/>
          </p:nvPr>
        </p:nvSpPr>
        <p:spPr>
          <a:xfrm>
            <a:off x="8377458" y="4688375"/>
            <a:ext cx="530100" cy="2745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47" name="Shape 247"/>
          <p:cNvSpPr txBox="1"/>
          <p:nvPr/>
        </p:nvSpPr>
        <p:spPr>
          <a:xfrm>
            <a:off x="0" y="1725200"/>
            <a:ext cx="4390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buNone/>
            </a:pPr>
            <a:r>
              <a:rPr b="1" lang="en-US" sz="3600">
                <a:solidFill>
                  <a:srgbClr val="990000"/>
                </a:solidFill>
              </a:rPr>
              <a:t>In </a:t>
            </a:r>
            <a:r>
              <a:rPr b="1" lang="en-US" sz="3600">
                <a:solidFill>
                  <a:srgbClr val="990000"/>
                </a:solidFill>
              </a:rPr>
              <a:t>Squat </a:t>
            </a: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buNone/>
            </a:pPr>
            <a:r>
              <a:rPr b="1" lang="en-US" sz="3600">
                <a:solidFill>
                  <a:srgbClr val="990000"/>
                </a:solidFill>
              </a:rPr>
              <a:t>Real Time D</a:t>
            </a:r>
            <a:r>
              <a:rPr b="1" lang="en-US" sz="3600">
                <a:solidFill>
                  <a:srgbClr val="990000"/>
                </a:solidFill>
              </a:rPr>
              <a:t>ata</a:t>
            </a: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buNone/>
            </a:pPr>
            <a:r>
              <a:t/>
            </a:r>
            <a:endParaRPr b="1" sz="3600">
              <a:solidFill>
                <a:srgbClr val="990000"/>
              </a:solidFill>
            </a:endParaRPr>
          </a:p>
          <a:p>
            <a:pPr indent="0" lvl="0" marL="0" rtl="0">
              <a:lnSpc>
                <a:spcPct val="90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rgbClr val="990000"/>
                </a:solidFill>
              </a:rPr>
              <a:t>-Pressure metrics</a:t>
            </a:r>
          </a:p>
          <a:p>
            <a:pPr indent="0" lvl="0" marL="0" rtl="0">
              <a:lnSpc>
                <a:spcPct val="90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990000"/>
              </a:solidFill>
            </a:endParaRPr>
          </a:p>
          <a:p>
            <a:pPr indent="0" lvl="0" marL="0" rtl="0">
              <a:lnSpc>
                <a:spcPct val="90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rgbClr val="990000"/>
                </a:solidFill>
              </a:rPr>
              <a:t>-Graphical representation</a:t>
            </a:r>
          </a:p>
        </p:txBody>
      </p:sp>
      <p:sp>
        <p:nvSpPr>
          <p:cNvPr id="248" name="Shape 248"/>
          <p:cNvSpPr/>
          <p:nvPr/>
        </p:nvSpPr>
        <p:spPr>
          <a:xfrm>
            <a:off x="4601050" y="628800"/>
            <a:ext cx="3516600" cy="42864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5148650" y="766800"/>
            <a:ext cx="23031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-US" sz="3600">
                <a:latin typeface="Alegreya"/>
                <a:ea typeface="Alegreya"/>
                <a:cs typeface="Alegreya"/>
                <a:sym typeface="Alegreya"/>
              </a:rPr>
              <a:t>PerFectIT</a:t>
            </a: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 b="8930" l="13967" r="10571" t="6100"/>
          <a:stretch/>
        </p:blipFill>
        <p:spPr>
          <a:xfrm>
            <a:off x="6221300" y="1879450"/>
            <a:ext cx="1598274" cy="181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5986525" y="3733850"/>
            <a:ext cx="21312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-US"/>
              <a:t>Real Time Pressure Sensor Data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4717525" y="1645500"/>
            <a:ext cx="1269000" cy="2495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-US" sz="1200"/>
              <a:t>Left Foot PSI: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1200"/>
              <a:t>	8.4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1200"/>
              <a:t>Right Foot PSI: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1200"/>
              <a:t>	7.6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1200"/>
              <a:t>Front/Back: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1200"/>
              <a:t>	80%Back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314600" y="1955100"/>
            <a:ext cx="37959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-US" sz="3600"/>
              <a:t>Workout History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1800"/>
              <a:t>-Workout Tracking Calendar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0" lvl="0" marL="0">
              <a:spcBef>
                <a:spcPts val="0"/>
              </a:spcBef>
              <a:buNone/>
            </a:pPr>
            <a:r>
              <a:rPr lang="en-US" sz="1800"/>
              <a:t>-Data Aggregates</a:t>
            </a:r>
          </a:p>
        </p:txBody>
      </p:sp>
      <p:sp>
        <p:nvSpPr>
          <p:cNvPr id="259" name="Shape 259"/>
          <p:cNvSpPr txBox="1"/>
          <p:nvPr>
            <p:ph idx="12" type="sldNum"/>
          </p:nvPr>
        </p:nvSpPr>
        <p:spPr>
          <a:xfrm>
            <a:off x="6749536" y="4700650"/>
            <a:ext cx="2133600" cy="2745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60" name="Shape 260"/>
          <p:cNvSpPr/>
          <p:nvPr/>
        </p:nvSpPr>
        <p:spPr>
          <a:xfrm>
            <a:off x="4419975" y="608463"/>
            <a:ext cx="3344400" cy="4290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8809" y="1685177"/>
            <a:ext cx="2885731" cy="213687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4909678" y="765890"/>
            <a:ext cx="22239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-US" sz="3600">
                <a:latin typeface="Alegreya"/>
                <a:ea typeface="Alegreya"/>
                <a:cs typeface="Alegreya"/>
                <a:sym typeface="Alegreya"/>
              </a:rPr>
              <a:t>PerFectIT</a:t>
            </a:r>
          </a:p>
        </p:txBody>
      </p:sp>
      <p:sp>
        <p:nvSpPr>
          <p:cNvPr id="263" name="Shape 263"/>
          <p:cNvSpPr/>
          <p:nvPr/>
        </p:nvSpPr>
        <p:spPr>
          <a:xfrm>
            <a:off x="4884909" y="4198900"/>
            <a:ext cx="2273400" cy="5613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Track Progress</a:t>
            </a:r>
          </a:p>
        </p:txBody>
      </p:sp>
      <p:sp>
        <p:nvSpPr>
          <p:cNvPr id="264" name="Shape 264"/>
          <p:cNvSpPr/>
          <p:nvPr/>
        </p:nvSpPr>
        <p:spPr>
          <a:xfrm>
            <a:off x="5093852" y="1955861"/>
            <a:ext cx="281700" cy="254100"/>
          </a:xfrm>
          <a:prstGeom prst="flowChartSummingJunction">
            <a:avLst/>
          </a:prstGeom>
          <a:solidFill>
            <a:srgbClr val="990000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6288822" y="1955861"/>
            <a:ext cx="281700" cy="254100"/>
          </a:xfrm>
          <a:prstGeom prst="flowChartSummingJunction">
            <a:avLst/>
          </a:prstGeom>
          <a:solidFill>
            <a:srgbClr val="F1C232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4695520" y="2256758"/>
            <a:ext cx="281700" cy="254100"/>
          </a:xfrm>
          <a:prstGeom prst="flowChartSummingJunction">
            <a:avLst/>
          </a:prstGeom>
          <a:solidFill>
            <a:srgbClr val="38761D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5880894" y="2256758"/>
            <a:ext cx="281700" cy="254100"/>
          </a:xfrm>
          <a:prstGeom prst="flowChartSummingJunction">
            <a:avLst/>
          </a:prstGeom>
          <a:solidFill>
            <a:srgbClr val="990000"/>
          </a:solidFill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443325" y="320925"/>
            <a:ext cx="42741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-US" sz="3600"/>
              <a:t>Personal Account</a:t>
            </a:r>
          </a:p>
        </p:txBody>
      </p:sp>
      <p:sp>
        <p:nvSpPr>
          <p:cNvPr id="274" name="Shape 274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809" y="1460762"/>
            <a:ext cx="5341291" cy="2928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MDR Deliverables</a:t>
            </a:r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443320" y="1335367"/>
            <a:ext cx="7986000" cy="325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Working foot sensors</a:t>
            </a:r>
          </a:p>
          <a:p>
            <a:pPr indent="-303213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Show expected readings on oscilloscope</a:t>
            </a:r>
          </a:p>
          <a:p>
            <a:pPr indent="-303213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Breadboard to be printed to the PCB</a:t>
            </a: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aramond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Decision between silver electrodes and textile cloth</a:t>
            </a: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aramond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Skeleton of Mobile User Interface </a:t>
            </a:r>
          </a:p>
          <a:p>
            <a:pPr indent="-303213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Initial Page</a:t>
            </a:r>
          </a:p>
          <a:p>
            <a:pPr indent="-252412" lvl="2" marL="862013" marR="0" rtl="0" algn="l">
              <a:spcBef>
                <a:spcPts val="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Login/Signup </a:t>
            </a:r>
          </a:p>
          <a:p>
            <a:pPr indent="-303213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aramond"/>
              <a:buChar char="–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Main Page </a:t>
            </a:r>
          </a:p>
          <a:p>
            <a:pPr indent="-252412" lvl="2" marL="862013" marR="0" rtl="0" algn="l">
              <a:spcBef>
                <a:spcPts val="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t/>
            </a:r>
            <a:endParaRPr b="1" sz="1800">
              <a:latin typeface="Garamond"/>
              <a:ea typeface="Garamond"/>
              <a:cs typeface="Garamond"/>
              <a:sym typeface="Garamond"/>
            </a:endParaRP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b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  <a:p>
            <a:pPr indent="-1587" lvl="0" marL="1587" marR="0" rtl="0" algn="l">
              <a:spcBef>
                <a:spcPts val="900"/>
              </a:spcBef>
              <a:buClr>
                <a:schemeClr val="accent1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8800" y="1488650"/>
            <a:ext cx="2470827" cy="179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260440" y="34406"/>
            <a:ext cx="731692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Individual Responsibilities </a:t>
            </a:r>
          </a:p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492981" y="891656"/>
            <a:ext cx="4325509" cy="387798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" lvl="0" marL="1587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Software Team </a:t>
            </a: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Sai Yarram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-"/>
            </a:pPr>
            <a:r>
              <a:rPr b="0" i="0" lang="en-US" sz="165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Design Algorithm for user feedback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-"/>
            </a:pPr>
            <a:r>
              <a:rPr b="0" i="0" lang="en-US" sz="165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Server Implementation to store/retrieve user data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-"/>
            </a:pPr>
            <a:r>
              <a:rPr b="0" i="0" lang="en-US" sz="165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User Interface </a:t>
            </a: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Nick Raymond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-"/>
            </a:pPr>
            <a:r>
              <a:rPr b="0" i="0" lang="en-US" sz="165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User Interface/GUI (Show real live output)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-"/>
            </a:pPr>
            <a:r>
              <a:rPr b="0" i="0" lang="en-US" sz="165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User progress tracking over the course of weeks/months</a:t>
            </a:r>
          </a:p>
          <a:p>
            <a:pPr indent="-228600" lvl="0" marL="228600" marR="0" rtl="0" algn="l">
              <a:spcBef>
                <a:spcPts val="900"/>
              </a:spcBef>
              <a:buClr>
                <a:schemeClr val="accent1"/>
              </a:buClr>
              <a:buSzPts val="1650"/>
              <a:buFont typeface="Arial"/>
              <a:buChar char="-"/>
            </a:pPr>
            <a:r>
              <a:rPr b="0" i="0" lang="en-US" sz="165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Design Algorithm 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4915231" y="890619"/>
            <a:ext cx="4149255" cy="387798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" lvl="0" marL="1587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1" lang="en-US" sz="18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Hardware Team </a:t>
            </a: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1800" u="sng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Andrew Sjogren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•"/>
            </a:pPr>
            <a:r>
              <a:rPr lang="en-US" sz="16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Selection of EMG sensors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•"/>
            </a:pPr>
            <a:r>
              <a:rPr lang="en-US" sz="16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Design and implementation of filters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•"/>
            </a:pPr>
            <a:r>
              <a:rPr lang="en-US" sz="16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Low Pass / Band Pass Filters</a:t>
            </a: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1800" u="sng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Maxwell Gerhardson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•"/>
            </a:pPr>
            <a:r>
              <a:rPr lang="en-US" sz="16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Design and implementation of instrumentation amplifiers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•"/>
            </a:pPr>
            <a:r>
              <a:rPr lang="en-US" sz="16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Design and implementation of IMU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•"/>
            </a:pPr>
            <a:r>
              <a:rPr lang="en-US" sz="1650">
                <a:latin typeface="Garamond"/>
                <a:ea typeface="Garamond"/>
                <a:cs typeface="Garamond"/>
                <a:sym typeface="Garamond"/>
              </a:rPr>
              <a:t>Select the Bluetooth modules for setting up piconet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46062" y="134"/>
            <a:ext cx="7311309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b="1" i="0" lang="en-US" sz="26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Injury prevention while exercising 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346062" y="938255"/>
            <a:ext cx="7991061" cy="387798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Causes of Sports Injuries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Repetitive actions with poor form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Overtraining 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Misuse of Exercise machines 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Overlooking warm-up exercises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Current Prevention Methods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Personal trainers 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Online tutorials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Expensive Group Classes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Related image" id="70" name="Shape 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2115" y="1423284"/>
            <a:ext cx="3144417" cy="284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Time Table</a:t>
            </a:r>
          </a:p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443320" y="1335367"/>
            <a:ext cx="7986000" cy="325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1587" lvl="0" marL="1587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b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  <a:p>
            <a:pPr indent="-1587" lvl="0" marL="1587" marR="0" rtl="0" algn="l">
              <a:spcBef>
                <a:spcPts val="900"/>
              </a:spcBef>
              <a:buClr>
                <a:schemeClr val="accent1"/>
              </a:buClr>
              <a:buFont typeface="Arial"/>
              <a:buNone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 </a:t>
            </a:r>
          </a:p>
        </p:txBody>
      </p:sp>
      <p:graphicFrame>
        <p:nvGraphicFramePr>
          <p:cNvPr id="299" name="Shape 299"/>
          <p:cNvGraphicFramePr/>
          <p:nvPr/>
        </p:nvGraphicFramePr>
        <p:xfrm>
          <a:off x="816825" y="1636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{B2959BFA-322E-463C-9619-CD4B73B8EAF8}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Name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10/27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11/17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Andrew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Select / Order Sensors and Filters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Complete Filter Design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Max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Select amp, gyro, accelerometer, and 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Nick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Begin Work with Algorithms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Create Skeleton of app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Sai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69850" lvl="0" mar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Secure connection between application and auxiliary sensors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5C0D1C">
              <a:alpha val="84705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-US" sz="3600">
                <a:solidFill>
                  <a:schemeClr val="lt1"/>
                </a:solidFill>
              </a:rPr>
              <a:t>Thank You!</a:t>
            </a:r>
          </a:p>
        </p:txBody>
      </p:sp>
      <p:pic>
        <p:nvPicPr>
          <p:cNvPr descr="UMAwordmark_wtag_white.png" id="305" name="Shape 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5328" y="2282003"/>
            <a:ext cx="2111914" cy="422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443320" y="2760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Injury Prevention 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443320" y="1335367"/>
            <a:ext cx="7986032" cy="325473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Current Preventive Measures</a:t>
            </a:r>
          </a:p>
          <a:p>
            <a:pPr indent="-293688" lvl="1" marL="573088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Personal Trainers: Very Expensive.</a:t>
            </a:r>
          </a:p>
          <a:p>
            <a:pPr indent="-293688" lvl="1" marL="573088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Online Tutorials: Can be misleading/hard to interpret </a:t>
            </a:r>
          </a:p>
          <a:p>
            <a:pPr indent="-293688" lvl="1" marL="573088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Group Classes: Not enough attention to individual/beginners</a:t>
            </a:r>
          </a:p>
          <a:p>
            <a:pPr indent="-293688" lvl="1" marL="573088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Self Learning: Can easily injure one’s self</a:t>
            </a:r>
          </a:p>
          <a:p>
            <a:pPr indent="-293688" lvl="1" marL="573088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Poor technology: SquatMe!</a:t>
            </a:r>
          </a:p>
          <a:p>
            <a:pPr indent="-228600" lvl="0" marL="228600" marR="0" rtl="0" algn="l">
              <a:spcBef>
                <a:spcPts val="900"/>
              </a:spcBef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Injury may not occur at one instance, rather over a prolonged period of time due to incorrect practice (form, weight, etc.)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b="0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</a:p>
        </p:txBody>
      </p:sp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443320" y="199820"/>
            <a:ext cx="731692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How significant is the problem?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443320" y="1335367"/>
            <a:ext cx="7986032" cy="263764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From 1990-2007, it was reported that nearly one million americans found themselves in the emergency room with weight training injuries</a:t>
            </a:r>
          </a:p>
          <a:p>
            <a:pPr indent="-293688" lvl="1" marL="573088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Annual injuries increased more than 48% during that period</a:t>
            </a:r>
          </a:p>
          <a:p>
            <a:pPr indent="-293688" lvl="1" marL="573088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</a:pPr>
            <a:r>
              <a:rPr b="0" i="0" lang="en-US" sz="16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More than 90% of injuries occurred during the use of free weights (deadlifts, squats, curls, presses, etc.)</a:t>
            </a:r>
          </a:p>
          <a:p>
            <a:pPr indent="-228600" lvl="0" marL="2286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In 2015, weight training injuries approached nearly 110,000</a:t>
            </a:r>
          </a:p>
          <a:p>
            <a:pPr indent="-1587" lvl="0" marL="1587" marR="0" rtl="0" algn="l">
              <a:spcBef>
                <a:spcPts val="900"/>
              </a:spcBef>
              <a:buClr>
                <a:schemeClr val="accent1"/>
              </a:buClr>
              <a:buFont typeface="Arial"/>
              <a:buNone/>
            </a:pPr>
            <a:br>
              <a:rPr b="0" i="0" lang="en-US" sz="18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Requirements Analysis: Specifications</a:t>
            </a: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443320" y="1335367"/>
            <a:ext cx="7986000" cy="3254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Real-time monitoring and analysis of a person’s form while squatting</a:t>
            </a:r>
          </a:p>
          <a:p>
            <a:pPr indent="-293688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Use EMG to monitor the force attributed by each leg during the exercise</a:t>
            </a:r>
          </a:p>
          <a:p>
            <a:pPr indent="-293688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Measure the weight distribution and changes in the user’s center of gravity in real-time during resistance exercise</a:t>
            </a:r>
          </a:p>
          <a:p>
            <a:pPr indent="-252412" lvl="2" marL="862013" marR="0" rtl="0" algn="l">
              <a:spcBef>
                <a:spcPts val="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Foot pressure mapping</a:t>
            </a:r>
          </a:p>
          <a:p>
            <a:pPr indent="-252412" lvl="2" marL="862013" marR="0" rtl="0" algn="l">
              <a:spcBef>
                <a:spcPts val="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Inertial measuring unit (IMU)</a:t>
            </a: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228600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Wearable technology</a:t>
            </a:r>
          </a:p>
          <a:p>
            <a:pPr indent="-293688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 hardware is built into a wearable device (knee brace, shoe insole, belt clip)</a:t>
            </a:r>
          </a:p>
          <a:p>
            <a:pPr indent="-293688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Wirelessly communicate data to mobile application for analyses</a:t>
            </a:r>
          </a:p>
          <a:p>
            <a:pPr indent="-293688" lvl="1" marL="573088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Low power consumption</a:t>
            </a: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Requirements Analysis: Input and Output</a:t>
            </a:r>
            <a:r>
              <a:rPr b="1" i="0" lang="en-US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443320" y="1335367"/>
            <a:ext cx="7986000" cy="3254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Input</a:t>
            </a:r>
          </a:p>
          <a:p>
            <a:pPr indent="-293688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Muscle stress data</a:t>
            </a:r>
          </a:p>
          <a:p>
            <a:pPr indent="-293688" lvl="1" marL="573088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Foot pressure data</a:t>
            </a:r>
          </a:p>
          <a:p>
            <a:pPr indent="-293688" lvl="1" marL="573088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Inertial measurement unit data</a:t>
            </a:r>
          </a:p>
          <a:p>
            <a:pPr indent="-293688" lvl="1" marL="573088" rtl="0">
              <a:spcBef>
                <a:spcPts val="0"/>
              </a:spcBef>
              <a:buClr>
                <a:schemeClr val="dk1"/>
              </a:buClr>
              <a:buSzPts val="1800"/>
              <a:buFont typeface="Garamond"/>
              <a:buChar char="–"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228600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Output</a:t>
            </a:r>
          </a:p>
          <a:p>
            <a:pPr indent="-293688" lvl="1" marL="573088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Quantitative analysis of error identification</a:t>
            </a:r>
          </a:p>
          <a:p>
            <a:pPr indent="-293688" lvl="1" marL="573088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Animation of weight distribution/center of gravity</a:t>
            </a:r>
          </a:p>
          <a:p>
            <a:pPr indent="-293688" lvl="1" marL="573088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Real-time user feedback</a:t>
            </a: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8930" l="13967" r="10571" t="6100"/>
          <a:stretch/>
        </p:blipFill>
        <p:spPr>
          <a:xfrm>
            <a:off x="6292075" y="1505050"/>
            <a:ext cx="1875951" cy="213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443326" y="199825"/>
            <a:ext cx="83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Design Alternatives (pressure sensitive insoles)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443320" y="1335367"/>
            <a:ext cx="7986000" cy="3254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TrainRite (SDP 2016)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Garamond"/>
              <a:ea typeface="Garamond"/>
              <a:cs typeface="Garamond"/>
              <a:sym typeface="Garamond"/>
            </a:endParaRPr>
          </a:p>
          <a:p>
            <a:pPr indent="-293688" lvl="1" marL="5730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Utilizes pressure sensitive shoes to detect weight distribution across the foot</a:t>
            </a: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  during weight lifting exercise</a:t>
            </a:r>
          </a:p>
          <a:p>
            <a:pPr indent="-293688" lvl="1" marL="573088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Wearable technology with mobile app</a:t>
            </a:r>
          </a:p>
          <a:p>
            <a:pPr indent="-293688" lvl="1" marL="573088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Analyses limited to imbalances in feet</a:t>
            </a:r>
          </a:p>
          <a:p>
            <a:pPr indent="-293688" lvl="1" marL="5730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Lacks detection of users center of gravity (at the hips)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443320" y="19982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861119"/>
              </a:buClr>
              <a:buFont typeface="Arial"/>
              <a:buNone/>
            </a:pPr>
            <a:r>
              <a:rPr lang="en-US"/>
              <a:t>Design Alternatives (visual monitoring)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443320" y="1335367"/>
            <a:ext cx="7986000" cy="3254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latin typeface="Garamond"/>
                <a:ea typeface="Garamond"/>
                <a:cs typeface="Garamond"/>
                <a:sym typeface="Garamond"/>
              </a:rPr>
              <a:t>Digital Fitness Trainer (SDP 2015)</a:t>
            </a:r>
          </a:p>
          <a:p>
            <a:pPr indent="-293688" lvl="1" marL="5730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latin typeface="Garamond"/>
                <a:ea typeface="Garamond"/>
                <a:cs typeface="Garamond"/>
                <a:sym typeface="Garamond"/>
              </a:rPr>
              <a:t>Utilizes Microsoft Kinect to monitor form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Specially designed compression short monitors muscle fatigue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Limited to line of sight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Not a truly “wearable” technology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228600" rtl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Personal Trainer</a:t>
            </a:r>
          </a:p>
          <a:p>
            <a:pPr indent="-293688" lvl="1" marL="5730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Expensive</a:t>
            </a:r>
          </a:p>
          <a:p>
            <a:pPr indent="-293688" lvl="1" marL="573088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–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Qualitative feedback </a:t>
            </a: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Plaza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